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278" r:id="rId2"/>
    <p:sldId id="299" r:id="rId3"/>
    <p:sldId id="300" r:id="rId4"/>
    <p:sldId id="280" r:id="rId5"/>
    <p:sldId id="279" r:id="rId6"/>
    <p:sldId id="281" r:id="rId7"/>
    <p:sldId id="295" r:id="rId8"/>
    <p:sldId id="303" r:id="rId9"/>
    <p:sldId id="304" r:id="rId10"/>
    <p:sldId id="294" r:id="rId11"/>
    <p:sldId id="301" r:id="rId12"/>
    <p:sldId id="302" r:id="rId13"/>
    <p:sldId id="296" r:id="rId14"/>
    <p:sldId id="305" r:id="rId15"/>
    <p:sldId id="297" r:id="rId16"/>
    <p:sldId id="310" r:id="rId17"/>
    <p:sldId id="312" r:id="rId18"/>
    <p:sldId id="313" r:id="rId19"/>
    <p:sldId id="288" r:id="rId20"/>
    <p:sldId id="316" r:id="rId21"/>
    <p:sldId id="317" r:id="rId22"/>
    <p:sldId id="323" r:id="rId23"/>
    <p:sldId id="319" r:id="rId24"/>
    <p:sldId id="322" r:id="rId25"/>
    <p:sldId id="320" r:id="rId26"/>
    <p:sldId id="329" r:id="rId27"/>
    <p:sldId id="324" r:id="rId28"/>
    <p:sldId id="321" r:id="rId29"/>
    <p:sldId id="328" r:id="rId30"/>
    <p:sldId id="325" r:id="rId31"/>
    <p:sldId id="318" r:id="rId32"/>
    <p:sldId id="330" r:id="rId33"/>
    <p:sldId id="292" r:id="rId34"/>
    <p:sldId id="326" r:id="rId35"/>
    <p:sldId id="327" r:id="rId3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1" d="100"/>
          <a:sy n="111" d="100"/>
        </p:scale>
        <p:origin x="594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www.publicdomainpictures.net/en/view-image.php?image=307900&amp;picture=star-competition-number-one" TargetMode="External"/><Relationship Id="rId7" Type="http://schemas.openxmlformats.org/officeDocument/2006/relationships/hyperlink" Target="https://www.flickr.com/photos/lwr/440992920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11" Type="http://schemas.openxmlformats.org/officeDocument/2006/relationships/hyperlink" Target="http://www.flickr.com/photos/lwr/4834955685/" TargetMode="External"/><Relationship Id="rId5" Type="http://schemas.openxmlformats.org/officeDocument/2006/relationships/hyperlink" Target="https://www.publicdomainpictures.net/view-image.php?image=178077&amp;picture=numero-2-du-bois-glace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1.jpg"/><Relationship Id="rId9" Type="http://schemas.openxmlformats.org/officeDocument/2006/relationships/hyperlink" Target="https://www.flickr.com/photos/lwr/12447574255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rEgcElGkfoSGiLYMYHF34gwDSPyhwz1w" TargetMode="External"/><Relationship Id="rId2" Type="http://schemas.openxmlformats.org/officeDocument/2006/relationships/hyperlink" Target="https://www.dds.ca.gov/consumers/emergency-preparedness-consumer/" TargetMode="Externa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957532"/>
            <a:ext cx="5385816" cy="1949570"/>
          </a:xfrm>
        </p:spPr>
        <p:txBody>
          <a:bodyPr/>
          <a:lstStyle/>
          <a:p>
            <a:r>
              <a:rPr lang="en-US" sz="4000" dirty="0"/>
              <a:t>Life Quality</a:t>
            </a:r>
            <a:br>
              <a:rPr lang="en-US" sz="4000" dirty="0"/>
            </a:br>
            <a:r>
              <a:rPr lang="en-US" sz="4000" dirty="0"/>
              <a:t>&amp;</a:t>
            </a:r>
            <a:br>
              <a:rPr lang="en-US" sz="4000" dirty="0"/>
            </a:br>
            <a:r>
              <a:rPr lang="en-US" sz="4000" dirty="0"/>
              <a:t>Environmental Safety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Lisa Jo Gage, MSW</a:t>
            </a:r>
          </a:p>
          <a:p>
            <a:r>
              <a:rPr lang="en-US" dirty="0" err="1"/>
              <a:t>Tamerla</a:t>
            </a:r>
            <a:r>
              <a:rPr lang="en-US" dirty="0"/>
              <a:t> Prince, 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1D73-25F4-EECD-303E-9323DBCF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02921"/>
            <a:ext cx="6400800" cy="828135"/>
          </a:xfrm>
        </p:spPr>
        <p:txBody>
          <a:bodyPr/>
          <a:lstStyle/>
          <a:p>
            <a:r>
              <a:rPr lang="en-US" dirty="0"/>
              <a:t>Friend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544-E733-34AF-4198-967E144F5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2863970"/>
            <a:ext cx="6400800" cy="2622430"/>
          </a:xfrm>
        </p:spPr>
        <p:txBody>
          <a:bodyPr/>
          <a:lstStyle/>
          <a:p>
            <a:r>
              <a:rPr lang="en-US" dirty="0"/>
              <a:t>A person who you like to be with and who likes to be with you.  A person with whom you have fun.  Someone who supports you and offers a sympathetic ear when you have problems that you want to talk about.</a:t>
            </a:r>
          </a:p>
          <a:p>
            <a:endParaRPr lang="en-US" dirty="0"/>
          </a:p>
          <a:p>
            <a:r>
              <a:rPr lang="en-US" dirty="0"/>
              <a:t>How does your agency promote friendships?</a:t>
            </a:r>
          </a:p>
        </p:txBody>
      </p:sp>
    </p:spTree>
    <p:extLst>
      <p:ext uri="{BB962C8B-B14F-4D97-AF65-F5344CB8AC3E}">
        <p14:creationId xmlns:p14="http://schemas.microsoft.com/office/powerpoint/2010/main" val="136281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9E0A-EFD4-1EBE-EB88-69207587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831274"/>
            <a:ext cx="6766560" cy="76661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Kinds of friendships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732F0BF2-B57C-8B06-F3E9-F9B114570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0473" y="1697646"/>
            <a:ext cx="6400615" cy="4472245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4D4C338-6945-C378-0EFE-AB7982E0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6E104EE-1AF3-359F-4901-270E8F3C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7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5658-F7DB-BF0A-078B-97C941205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810884"/>
            <a:ext cx="4169664" cy="1155940"/>
          </a:xfrm>
        </p:spPr>
        <p:txBody>
          <a:bodyPr/>
          <a:lstStyle/>
          <a:p>
            <a:r>
              <a:rPr lang="en-US" sz="4000" dirty="0"/>
              <a:t>Types of friendships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5F43-DC5F-17B5-E544-45C933844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2122098"/>
            <a:ext cx="5726732" cy="3821502"/>
          </a:xfrm>
        </p:spPr>
        <p:txBody>
          <a:bodyPr/>
          <a:lstStyle/>
          <a:p>
            <a:r>
              <a:rPr lang="en-US" b="1" dirty="0"/>
              <a:t>Most Important to Us</a:t>
            </a:r>
            <a:r>
              <a:rPr lang="en-US" dirty="0"/>
              <a:t>: </a:t>
            </a:r>
            <a:r>
              <a:rPr lang="en-US" b="0" dirty="0"/>
              <a:t>Most of us have at least one.  Same for the individuals we support.</a:t>
            </a:r>
          </a:p>
          <a:p>
            <a:r>
              <a:rPr lang="en-US" sz="2400" b="1" dirty="0"/>
              <a:t>Good Friends:</a:t>
            </a:r>
            <a:r>
              <a:rPr lang="en-US" sz="2400" dirty="0"/>
              <a:t> </a:t>
            </a:r>
            <a:r>
              <a:rPr lang="en-US" sz="2400" b="0" dirty="0"/>
              <a:t>Most of us list 5 or more.  Individuals we support often list no one or only paid staff.</a:t>
            </a:r>
          </a:p>
          <a:p>
            <a:r>
              <a:rPr lang="en-US" sz="2400" b="1" dirty="0"/>
              <a:t>Acquaintances:</a:t>
            </a:r>
            <a:r>
              <a:rPr lang="en-US" sz="2400" dirty="0"/>
              <a:t> Most of us list 5-10.  Individuals we support may name no one.</a:t>
            </a:r>
          </a:p>
          <a:p>
            <a:r>
              <a:rPr lang="en-US" sz="2400" b="1" dirty="0"/>
              <a:t>Paid Support:</a:t>
            </a:r>
            <a:r>
              <a:rPr lang="en-US" sz="2400" dirty="0"/>
              <a:t> </a:t>
            </a:r>
            <a:r>
              <a:rPr lang="en-US" sz="2400" b="0" dirty="0"/>
              <a:t>Most of us list 5-10. Individuals we support may list more than 10.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8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5D49-58CA-364B-E227-CCDABCE9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30060"/>
            <a:ext cx="6400800" cy="1009636"/>
          </a:xfrm>
        </p:spPr>
        <p:txBody>
          <a:bodyPr/>
          <a:lstStyle/>
          <a:p>
            <a:r>
              <a:rPr lang="en-US" dirty="0"/>
              <a:t>Natural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E6C36-7234-7242-A5FD-D7F54A6D3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2139696"/>
            <a:ext cx="6400800" cy="3752146"/>
          </a:xfrm>
        </p:spPr>
        <p:txBody>
          <a:bodyPr/>
          <a:lstStyle/>
          <a:p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Natural supports are personal associations and relationships typically developed in the community that enhance the quality and security of life for people, including, but not limited to, family relationships; friendships reflecting the diversity of the neighborhood and the community; association with peers.</a:t>
            </a:r>
          </a:p>
          <a:p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7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2F37-2061-18AA-91A8-69BDB54E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89185"/>
            <a:ext cx="6400800" cy="1345721"/>
          </a:xfrm>
        </p:spPr>
        <p:txBody>
          <a:bodyPr/>
          <a:lstStyle/>
          <a:p>
            <a:r>
              <a:rPr lang="en-US" sz="4000" dirty="0"/>
              <a:t>How to build natural supports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39166-17A3-71EC-E24F-FA8419A5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234905"/>
            <a:ext cx="6400800" cy="3467820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Stand alongside the person with disabilities and alongside community members as well. Be a “regular” person rather than the professional. Establish circles of support around a specific person. Involve community members and let them know how they can help.</a:t>
            </a:r>
          </a:p>
          <a:p>
            <a:pPr algn="l"/>
            <a:endParaRPr lang="en-US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/>
            <a:r>
              <a:rPr lang="en-US" dirty="0"/>
              <a:t>What does your agency due to promote natural supports?</a:t>
            </a:r>
          </a:p>
          <a:p>
            <a:pPr algn="l"/>
            <a:endParaRPr lang="en-US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/>
            <a:endParaRPr lang="en-US" b="0" i="0" dirty="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1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829A-E253-344A-46DC-E7F0B88E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27632"/>
            <a:ext cx="6400800" cy="994798"/>
          </a:xfrm>
        </p:spPr>
        <p:txBody>
          <a:bodyPr/>
          <a:lstStyle/>
          <a:p>
            <a:r>
              <a:rPr lang="en-US" dirty="0"/>
              <a:t>Individual 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F761E-4E31-0DCD-0EDA-5F049BCB3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148642"/>
            <a:ext cx="6400800" cy="2081726"/>
          </a:xfrm>
        </p:spPr>
        <p:txBody>
          <a:bodyPr/>
          <a:lstStyle/>
          <a:p>
            <a:r>
              <a:rPr lang="en-US" dirty="0"/>
              <a:t>Things that people do every day, every week, every month, or every year. Comfort Routines.</a:t>
            </a:r>
          </a:p>
          <a:p>
            <a:endParaRPr lang="en-US" dirty="0"/>
          </a:p>
          <a:p>
            <a:r>
              <a:rPr lang="en-US" dirty="0"/>
              <a:t>What does your agency do to support individual’s daily, weekly, month or yearly routines?</a:t>
            </a:r>
          </a:p>
        </p:txBody>
      </p:sp>
    </p:spTree>
    <p:extLst>
      <p:ext uri="{BB962C8B-B14F-4D97-AF65-F5344CB8AC3E}">
        <p14:creationId xmlns:p14="http://schemas.microsoft.com/office/powerpoint/2010/main" val="335778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D0FC-170F-1BE0-FD7B-FA979E1F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68424-0FFB-0405-D1EF-24D99DCA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362" y="-500332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26E46-5379-486A-65D7-22E5E550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21538-833A-0781-773D-36E157DA6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</a:t>
            </a:r>
          </a:p>
        </p:txBody>
      </p:sp>
      <p:pic>
        <p:nvPicPr>
          <p:cNvPr id="21" name="Picture Placeholder 20" descr="A gold star with a number one&#10;&#10;Description automatically generated">
            <a:extLst>
              <a:ext uri="{FF2B5EF4-FFF2-40B4-BE49-F238E27FC236}">
                <a16:creationId xmlns:a16="http://schemas.microsoft.com/office/drawing/2014/main" id="{9B7E8949-AB0E-E5E8-94CD-B32A6D11CA7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271" r="1927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CE84E-5117-5407-E97F-2812DE050B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Does everyone you know use the same flavor toothpaste? Shower before or after breakfast?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6926F-A25D-070E-2CBC-83F35B17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weekly</a:t>
            </a:r>
          </a:p>
        </p:txBody>
      </p:sp>
      <p:pic>
        <p:nvPicPr>
          <p:cNvPr id="23" name="Picture Placeholder 22" descr="A wooden number on a white background&#10;&#10;Description automatically generated">
            <a:extLst>
              <a:ext uri="{FF2B5EF4-FFF2-40B4-BE49-F238E27FC236}">
                <a16:creationId xmlns:a16="http://schemas.microsoft.com/office/drawing/2014/main" id="{33302E44-7599-389E-74E9-5095B7601B2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3" b="113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BFA623-E478-09DA-79D7-60EF1D537A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What church? Favorite TV show. Laundry day.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B1B81C-0521-21C7-6F44-70BB99C5A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Monthly</a:t>
            </a:r>
          </a:p>
        </p:txBody>
      </p:sp>
      <p:pic>
        <p:nvPicPr>
          <p:cNvPr id="25" name="Picture Placeholder 24" descr="A number on a block&#10;&#10;Description automatically generated">
            <a:extLst>
              <a:ext uri="{FF2B5EF4-FFF2-40B4-BE49-F238E27FC236}">
                <a16:creationId xmlns:a16="http://schemas.microsoft.com/office/drawing/2014/main" id="{A16BA279-758D-059D-5756-D636A99DCC5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BB9E19-B420-B311-CF91-BBB279C7CC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Choice of fun activity. Dinner with friends.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C5D1EB-A270-5983-B731-AEA43A443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Yearly</a:t>
            </a:r>
          </a:p>
        </p:txBody>
      </p:sp>
      <p:pic>
        <p:nvPicPr>
          <p:cNvPr id="34" name="Picture Placeholder 33" descr="A number painted on a sign&#10;&#10;Description automatically generated">
            <a:extLst>
              <a:ext uri="{FF2B5EF4-FFF2-40B4-BE49-F238E27FC236}">
                <a16:creationId xmlns:a16="http://schemas.microsoft.com/office/drawing/2014/main" id="{1BF4CB30-1039-7286-6DD4-02C1764EDC7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13" b="113"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6951AA-E7DD-2996-ABB7-C69243344B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Holidays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07A38-44A6-9D09-47D3-646FA48E3A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Comfort</a:t>
            </a:r>
          </a:p>
        </p:txBody>
      </p:sp>
      <p:pic>
        <p:nvPicPr>
          <p:cNvPr id="37" name="Picture Placeholder 36" descr="A blue sign with a number on it&#10;&#10;Description automatically generated">
            <a:extLst>
              <a:ext uri="{FF2B5EF4-FFF2-40B4-BE49-F238E27FC236}">
                <a16:creationId xmlns:a16="http://schemas.microsoft.com/office/drawing/2014/main" id="{FA4C3F6F-4F30-547F-2574-9263B856F0B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113" b="113"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321267-C37A-8F4A-A8B4-368D8D56C6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Go home and lay down. Eat chocolate. Talk to someone.</a:t>
            </a:r>
          </a:p>
        </p:txBody>
      </p:sp>
    </p:spTree>
    <p:extLst>
      <p:ext uri="{BB962C8B-B14F-4D97-AF65-F5344CB8AC3E}">
        <p14:creationId xmlns:p14="http://schemas.microsoft.com/office/powerpoint/2010/main" val="3834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A62A-3C92-1BF8-4381-2BBC8916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quality, not the longevity, of one’s life is what is most important.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99920-B202-DB53-4ABE-ECE554CAC3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CEFD1-D70C-BD96-62D6-8D7AE00F8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Martin Luther King Jr.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4F1B9-FBB7-B725-DBB5-6CAB38EC83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18785" y="3209544"/>
            <a:ext cx="923025" cy="16276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7665-230E-C92B-104D-F39794FC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1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BB61-0F12-5A1A-B184-FE8A0EBFC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98" y="983411"/>
            <a:ext cx="5934974" cy="1659205"/>
          </a:xfrm>
        </p:spPr>
        <p:txBody>
          <a:bodyPr/>
          <a:lstStyle/>
          <a:p>
            <a:r>
              <a:rPr lang="en-US" dirty="0"/>
              <a:t>Environmental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E817-88A7-7B73-779B-9A70D704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Safety means doing things in a correct and careful manner in order to have an environment that is free of danger and hazard.</a:t>
            </a:r>
          </a:p>
        </p:txBody>
      </p:sp>
    </p:spTree>
    <p:extLst>
      <p:ext uri="{BB962C8B-B14F-4D97-AF65-F5344CB8AC3E}">
        <p14:creationId xmlns:p14="http://schemas.microsoft.com/office/powerpoint/2010/main" val="157606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AROUND THE HOUSE</a:t>
            </a:r>
          </a:p>
        </p:txBody>
      </p:sp>
      <p:sp>
        <p:nvSpPr>
          <p:cNvPr id="373" name="Footer Placeholder 372">
            <a:extLst>
              <a:ext uri="{FF2B5EF4-FFF2-40B4-BE49-F238E27FC236}">
                <a16:creationId xmlns:a16="http://schemas.microsoft.com/office/drawing/2014/main" id="{EC015AD8-FC03-181D-1A34-AD00F66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aCCIDENTS</a:t>
            </a:r>
            <a:endParaRPr lang="en-US" dirty="0"/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600" dirty="0">
                <a:latin typeface="Tenorite" pitchFamily="2" charset="0"/>
              </a:rPr>
              <a:t>20,000 persons dies every year from home accidents</a:t>
            </a:r>
          </a:p>
          <a:p>
            <a:pPr lvl="0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  <a:p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/>
          <a:srcRect t="113" b="113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600" dirty="0">
                <a:latin typeface="Tenorite" pitchFamily="2" charset="0"/>
              </a:rPr>
              <a:t>Three major sources are falls, fires, and poisonings.</a:t>
            </a:r>
          </a:p>
          <a:p>
            <a:pPr lvl="0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FALLS</a:t>
            </a:r>
          </a:p>
          <a:p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t="431" b="431"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600" dirty="0">
                <a:latin typeface="Tenorite" pitchFamily="2" charset="0"/>
              </a:rPr>
              <a:t>Falls were the 3</a:t>
            </a:r>
            <a:r>
              <a:rPr lang="en-US" sz="1600" baseline="30000" dirty="0">
                <a:latin typeface="Tenorite" pitchFamily="2" charset="0"/>
              </a:rPr>
              <a:t>rd</a:t>
            </a:r>
            <a:r>
              <a:rPr lang="en-US" sz="1600" dirty="0">
                <a:latin typeface="Tenorite" pitchFamily="2" charset="0"/>
              </a:rPr>
              <a:t> leading cause of injury-related deaths of all ages.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FIRE</a:t>
            </a:r>
          </a:p>
          <a:p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dirty="0">
                <a:latin typeface="Tenorite" pitchFamily="2" charset="0"/>
              </a:rPr>
              <a:t>85% of all fire deaths occur in the home. </a:t>
            </a:r>
          </a:p>
          <a:p>
            <a:pPr lvl="0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pOISON</a:t>
            </a:r>
            <a:endParaRPr lang="en-US" dirty="0"/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600" dirty="0">
                <a:latin typeface="Tenorite" pitchFamily="2" charset="0"/>
              </a:rPr>
              <a:t>82 people dies everyday in unintentional poisonings.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ECB5-B726-FDB6-E408-EC8725247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724619"/>
            <a:ext cx="4169664" cy="1917997"/>
          </a:xfrm>
        </p:spPr>
        <p:txBody>
          <a:bodyPr/>
          <a:lstStyle/>
          <a:p>
            <a:r>
              <a:rPr lang="en-US" sz="2800" dirty="0"/>
              <a:t>Federal Requirement 4: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2BEF4-9C0E-78FB-EBBE-5D3FF9E34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The setting/service optimizes but does not regiment individual initiative, autonomy and independence in making life choices, including daily activities, physical environment and with whom to interact.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81C7AB2-730C-0336-9DFB-0002413F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/>
          <a:lstStyle/>
          <a:p>
            <a:r>
              <a:rPr lang="en-US" dirty="0"/>
              <a:t>Create a safe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84897-A7C4-B884-0062-FB452CD4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3F0D3DE-9615-DE51-E5F7-52E0EF7FF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198255"/>
            <a:ext cx="1993392" cy="1377049"/>
          </a:xfrm>
        </p:spPr>
        <p:txBody>
          <a:bodyPr/>
          <a:lstStyle/>
          <a:p>
            <a:r>
              <a:rPr lang="en-US" dirty="0"/>
              <a:t>Have good lighting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94D9E9D-B596-3350-A9D9-594D92C60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198255"/>
            <a:ext cx="1993392" cy="1377049"/>
          </a:xfrm>
        </p:spPr>
        <p:txBody>
          <a:bodyPr/>
          <a:lstStyle/>
          <a:p>
            <a:r>
              <a:rPr lang="en-US" dirty="0"/>
              <a:t>Free of clutter AND SPACE TO MOVE FREELY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C79E09-2A46-10D8-451C-7ADB2C19D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198255"/>
            <a:ext cx="1993392" cy="1377049"/>
          </a:xfrm>
        </p:spPr>
        <p:txBody>
          <a:bodyPr/>
          <a:lstStyle/>
          <a:p>
            <a:r>
              <a:rPr lang="en-US" dirty="0"/>
              <a:t>Practice emergency response plans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6F6FF70-15A2-91E5-B269-0C7C6CC20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198255"/>
            <a:ext cx="1993392" cy="1377049"/>
          </a:xfrm>
        </p:spPr>
        <p:txBody>
          <a:bodyPr/>
          <a:lstStyle/>
          <a:p>
            <a:r>
              <a:rPr lang="en-US" dirty="0"/>
              <a:t>LOOK FOR POSSIBLE HAZARDS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4BE9AF7-D3DF-F69B-D79E-B618FE67F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198255"/>
            <a:ext cx="1993392" cy="1377049"/>
          </a:xfrm>
        </p:spPr>
        <p:txBody>
          <a:bodyPr/>
          <a:lstStyle/>
          <a:p>
            <a:r>
              <a:rPr lang="en-US" dirty="0"/>
              <a:t>WHEELCHAIR SAFETY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E2EDB24-F76D-0D97-DABE-34FE3B2E9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74126" y="4187749"/>
            <a:ext cx="1993392" cy="1377049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34D0A11-B767-3CCF-5CBA-413B4853D3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20234" y="4187749"/>
            <a:ext cx="1993392" cy="1377049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EB874246-D760-BF5B-A5C1-AF1087D5FB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69653" y="4187749"/>
            <a:ext cx="1993392" cy="1377049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551A3A79-5C75-42AE-7874-C9EDEA9F9A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43987" y="4185228"/>
            <a:ext cx="1993392" cy="1377049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61620A47-224A-9332-A378-868B2AFDC8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15768" y="4187749"/>
            <a:ext cx="1993392" cy="1377049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PRIORITY!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40DC1-1AF2-2A19-D660-D2594F0D840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flipH="1">
            <a:off x="259080" y="-360218"/>
            <a:ext cx="362712" cy="11083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0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D085-D4A6-C2D2-5594-0FE404E3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457864"/>
            <a:ext cx="6766560" cy="1431985"/>
          </a:xfrm>
        </p:spPr>
        <p:txBody>
          <a:bodyPr/>
          <a:lstStyle/>
          <a:p>
            <a:r>
              <a:rPr lang="en-US" dirty="0"/>
              <a:t>Preventing Poisonings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31902-6A64-3584-9372-C133DB5E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Poisonous products include household cleaning products, medications, insecticides, cosmetics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Products must be stored in their original container.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Kept separate from food products.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Kept out of easy reach and locked up.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897E5-239C-2B7F-2D86-EB9A0F7C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3A8E8-549E-C208-91F3-D3B0C0F4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6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2107-2486-0405-1649-601F5788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690777"/>
            <a:ext cx="6766560" cy="1354175"/>
          </a:xfrm>
        </p:spPr>
        <p:txBody>
          <a:bodyPr/>
          <a:lstStyle/>
          <a:p>
            <a:r>
              <a:rPr lang="en-US" dirty="0"/>
              <a:t>Accidental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8DF1-1C17-F1F2-9A70-2A0AB092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Call the Poison Control Center first. </a:t>
            </a:r>
          </a:p>
          <a:p>
            <a:r>
              <a:rPr lang="en-US" sz="3600" dirty="0"/>
              <a:t>1-800-222-1222</a:t>
            </a:r>
          </a:p>
          <a:p>
            <a:r>
              <a:rPr lang="en-US" sz="3600" dirty="0"/>
              <a:t>Not 911 first!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FBF96-1320-A984-AB1C-7FC88629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8461D-A174-0DD5-0A69-C3DE8981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6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ABD2-AE17-C930-ED96-D00EA16B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276709"/>
            <a:ext cx="5693664" cy="1393339"/>
          </a:xfrm>
        </p:spPr>
        <p:txBody>
          <a:bodyPr/>
          <a:lstStyle/>
          <a:p>
            <a:r>
              <a:rPr lang="en-US" dirty="0"/>
              <a:t>Preventing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E1A9-3112-15EE-229A-B642899C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3454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Have fall precautions in IPP.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Assure mobility aids are in good working order.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Provide handrails and guard rails.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Keep floors dry.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Be sure there is no clutter on the floor.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6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3E4-A961-BF6A-53AB-39355D85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345721"/>
            <a:ext cx="5693664" cy="1324327"/>
          </a:xfrm>
        </p:spPr>
        <p:txBody>
          <a:bodyPr/>
          <a:lstStyle/>
          <a:p>
            <a:r>
              <a:rPr lang="en-US" dirty="0"/>
              <a:t>Causes of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5727-23A7-35EF-1EEE-28572070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Individuals we support may be at risk due to the disability such as CP, health problems such as epilepsy, and sedating medication.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2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42E6-E2BC-2E8A-696A-438A8F90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A444-F8BA-F676-F765-87355385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In home sprinkler systems best.  Hardwired systems.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Test smoke detector monthly and replace batteries 2 time per year.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Fire extinguishers and training on how to use them.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Required to have fire drills regularly.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Required to have fire escape plan.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Do not overload electrical wiring.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39194-5127-1B2B-807C-A70E331D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392B3-DB48-DE6A-C0CC-B2F97024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0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A9C3-E6C4-50F3-E179-3C342D04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337094"/>
            <a:ext cx="6766560" cy="1483744"/>
          </a:xfrm>
        </p:spPr>
        <p:txBody>
          <a:bodyPr/>
          <a:lstStyle/>
          <a:p>
            <a:r>
              <a:rPr lang="en-US" dirty="0"/>
              <a:t>Community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F452-969C-6866-4E0C-9F7005A7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resources do you use to train your DSPs in household safety including prevention and responses?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6BE50-D970-FE77-2CE2-65D4D4F8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A1041-13DC-3775-1819-C8FA101F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9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530F-1BD3-3F35-FC9C-6D6BF590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27632"/>
            <a:ext cx="6400800" cy="882655"/>
          </a:xfrm>
        </p:spPr>
        <p:txBody>
          <a:bodyPr/>
          <a:lstStyle/>
          <a:p>
            <a:r>
              <a:rPr lang="en-US" dirty="0"/>
              <a:t>Disaster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B544-0106-C137-B81B-ADADC75F6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2510287"/>
            <a:ext cx="6400800" cy="2720081"/>
          </a:xfrm>
        </p:spPr>
        <p:txBody>
          <a:bodyPr/>
          <a:lstStyle/>
          <a:p>
            <a:r>
              <a:rPr lang="en-US" sz="4400" dirty="0"/>
              <a:t>Must have a completed Disaster Plan for Residential Care Facilities posted.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82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26BF-FA89-7CFA-B04A-3F912CD4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888522"/>
            <a:ext cx="5693664" cy="1380226"/>
          </a:xfrm>
        </p:spPr>
        <p:txBody>
          <a:bodyPr/>
          <a:lstStyle/>
          <a:p>
            <a:r>
              <a:rPr lang="en-US" dirty="0"/>
              <a:t>Wheelchair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4ACE-D960-E40B-E6A0-B16FC2D7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268749"/>
            <a:ext cx="5693664" cy="41147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Is it in good working order and have the necessary adaptations?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Be aware of the environment and look for changing surface levels, inclines, ramps, and adequate room to move in.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/>
              <a:t>Getting over curbs: Up curb-raise front casters then roll large wheels over.  Down curb-turn around and take large wheel down first.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05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AA8F-EB07-4B8E-7257-BDEC3EE5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130060"/>
            <a:ext cx="5693664" cy="1539988"/>
          </a:xfrm>
        </p:spPr>
        <p:txBody>
          <a:bodyPr/>
          <a:lstStyle/>
          <a:p>
            <a:r>
              <a:rPr lang="en-US" dirty="0"/>
              <a:t>Community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E0CDE-80FD-173B-579A-303920A57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do you conduct wheelchair safety training for your DSPs? What resources do you use?</a:t>
            </a:r>
          </a:p>
        </p:txBody>
      </p:sp>
    </p:spTree>
    <p:extLst>
      <p:ext uri="{BB962C8B-B14F-4D97-AF65-F5344CB8AC3E}">
        <p14:creationId xmlns:p14="http://schemas.microsoft.com/office/powerpoint/2010/main" val="69724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F252-0A94-E2AD-B3FB-D4506049C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99072"/>
            <a:ext cx="4169664" cy="1443544"/>
          </a:xfrm>
        </p:spPr>
        <p:txBody>
          <a:bodyPr/>
          <a:lstStyle/>
          <a:p>
            <a:r>
              <a:rPr lang="en-US" sz="2800" dirty="0"/>
              <a:t>Federal Requirement 10: Accessibility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A5464-C968-42BB-8F51-1604A2C9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3243532"/>
            <a:ext cx="4169664" cy="1779572"/>
          </a:xfrm>
        </p:spPr>
        <p:txBody>
          <a:bodyPr/>
          <a:lstStyle/>
          <a:p>
            <a:r>
              <a:rPr lang="en-US" sz="2400" dirty="0"/>
              <a:t>The setting is physically accessible to the individual.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1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30DB-8ECE-C5FC-629C-0A0C226C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emergency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1FC1A-C0D8-01B1-6DFC-59F953B3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-232913" y="-198408"/>
            <a:ext cx="78328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6A3F-E052-9E8C-C319-9016A1AC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0D3C6B-6F29-28C0-5048-52E05EB6AD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3635A2-59EA-2A8A-2700-AC8E8E380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952" y="3252158"/>
            <a:ext cx="2598737" cy="2847019"/>
          </a:xfrm>
        </p:spPr>
        <p:txBody>
          <a:bodyPr/>
          <a:lstStyle/>
          <a:p>
            <a:r>
              <a:rPr lang="en-US" dirty="0"/>
              <a:t>have the right things available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747F96-BDA5-C974-B710-A71E44BE66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885" y="4988919"/>
            <a:ext cx="2283472" cy="975961"/>
          </a:xfrm>
        </p:spPr>
        <p:txBody>
          <a:bodyPr/>
          <a:lstStyle/>
          <a:p>
            <a:r>
              <a:rPr lang="en-US" sz="4800" dirty="0">
                <a:latin typeface="Forte" panose="03060902040502070203" pitchFamily="66" charset="0"/>
              </a:rPr>
              <a:t>Prepare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01E22-74F6-F06D-EFE9-6E8E717D61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C60107-E81D-5AD9-F582-0571222377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6747" y="3252158"/>
            <a:ext cx="2598737" cy="2847615"/>
          </a:xfrm>
        </p:spPr>
        <p:txBody>
          <a:bodyPr/>
          <a:lstStyle/>
          <a:p>
            <a:r>
              <a:rPr lang="en-US" dirty="0"/>
              <a:t>decide who will do what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714C8E-7A4E-D010-1DB3-E607BDF47F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4073" y="5184475"/>
            <a:ext cx="2283472" cy="664579"/>
          </a:xfrm>
        </p:spPr>
        <p:txBody>
          <a:bodyPr/>
          <a:lstStyle/>
          <a:p>
            <a:r>
              <a:rPr lang="en-US" sz="4800" dirty="0">
                <a:latin typeface="Forte" panose="03060902040502070203" pitchFamily="66" charset="0"/>
              </a:rPr>
              <a:t>Plan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7FE9FEC-CDC0-43E4-C8A1-05FF0AB707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EE6A4C-6265-D27E-CCA0-1885F0859E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4589" y="3252158"/>
            <a:ext cx="2598737" cy="2848211"/>
          </a:xfrm>
        </p:spPr>
        <p:txBody>
          <a:bodyPr/>
          <a:lstStyle/>
          <a:p>
            <a:r>
              <a:rPr lang="en-US" dirty="0"/>
              <a:t>hold disaster drills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EB29E9-3F8B-7F78-7C50-F15A01612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32529" y="5287993"/>
            <a:ext cx="2283472" cy="491705"/>
          </a:xfrm>
        </p:spPr>
        <p:txBody>
          <a:bodyPr/>
          <a:lstStyle/>
          <a:p>
            <a:r>
              <a:rPr lang="en-US" sz="4800" dirty="0">
                <a:latin typeface="Forte" panose="03060902040502070203" pitchFamily="66" charset="0"/>
              </a:rPr>
              <a:t>Practice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D0488F8-61C0-6546-4AFB-F4AAFE232C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813AA3-736F-171E-5E9F-D2E70C3FCC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2431" y="3252158"/>
            <a:ext cx="2598737" cy="2848211"/>
          </a:xfrm>
        </p:spPr>
        <p:txBody>
          <a:bodyPr/>
          <a:lstStyle/>
          <a:p>
            <a:r>
              <a:rPr lang="en-US" dirty="0"/>
              <a:t>complete the right actions in an emergency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D3F414-B18C-7C49-0111-E95951EB04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90984" y="5287993"/>
            <a:ext cx="2283472" cy="561061"/>
          </a:xfrm>
        </p:spPr>
        <p:txBody>
          <a:bodyPr/>
          <a:lstStyle/>
          <a:p>
            <a:r>
              <a:rPr lang="en-US" sz="4800" dirty="0">
                <a:latin typeface="Forte" panose="03060902040502070203" pitchFamily="66" charset="0"/>
              </a:rPr>
              <a:t>Perform</a:t>
            </a:r>
          </a:p>
        </p:txBody>
      </p:sp>
    </p:spTree>
    <p:extLst>
      <p:ext uri="{BB962C8B-B14F-4D97-AF65-F5344CB8AC3E}">
        <p14:creationId xmlns:p14="http://schemas.microsoft.com/office/powerpoint/2010/main" val="371868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EC11-0933-B6C8-709E-9FB1B1C8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638355"/>
            <a:ext cx="6766560" cy="2406597"/>
          </a:xfrm>
        </p:spPr>
        <p:txBody>
          <a:bodyPr/>
          <a:lstStyle/>
          <a:p>
            <a:r>
              <a:rPr lang="en-US" sz="4400" dirty="0"/>
              <a:t>Responding to Environmental Disaster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68BE-561A-CE14-D493-9738552B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665561"/>
            <a:ext cx="6766560" cy="4002657"/>
          </a:xfrm>
        </p:spPr>
        <p:txBody>
          <a:bodyPr/>
          <a:lstStyle/>
          <a:p>
            <a:r>
              <a:rPr lang="en-US" sz="2000" b="1" dirty="0"/>
              <a:t>Prepare:</a:t>
            </a:r>
            <a:r>
              <a:rPr lang="en-US" sz="2000" dirty="0"/>
              <a:t> </a:t>
            </a:r>
            <a:r>
              <a:rPr lang="en-US" sz="2000" b="0" dirty="0"/>
              <a:t>first aid kit and book, battery powered radio and flashlights, bottled water and 1 week food supply, tool to turn off gas and water, individualized items for each person.</a:t>
            </a:r>
          </a:p>
          <a:p>
            <a:endParaRPr lang="en-US" sz="2000" b="0" dirty="0"/>
          </a:p>
          <a:p>
            <a:r>
              <a:rPr lang="en-US" sz="2000" b="1" dirty="0"/>
              <a:t>Plan: </a:t>
            </a:r>
            <a:r>
              <a:rPr lang="en-US" sz="2000" dirty="0"/>
              <a:t>Have current Disaster Plan and assure DSPs are aware of the plan. </a:t>
            </a:r>
          </a:p>
          <a:p>
            <a:endParaRPr lang="en-US" sz="2000" b="1" dirty="0"/>
          </a:p>
          <a:p>
            <a:r>
              <a:rPr lang="en-US" sz="2000" b="1" dirty="0"/>
              <a:t>Practice:</a:t>
            </a:r>
            <a:r>
              <a:rPr lang="en-US" sz="2000" dirty="0"/>
              <a:t> </a:t>
            </a:r>
            <a:r>
              <a:rPr lang="en-US" sz="2000" b="0" dirty="0"/>
              <a:t>drills, training how to turn of gas, water, and electricity, CPR/first aid certified.</a:t>
            </a:r>
          </a:p>
          <a:p>
            <a:endParaRPr lang="en-US" sz="2000" b="0" dirty="0"/>
          </a:p>
          <a:p>
            <a:r>
              <a:rPr lang="en-US" sz="2000" b="1" dirty="0"/>
              <a:t>Perform:</a:t>
            </a:r>
            <a:r>
              <a:rPr lang="en-US" sz="2000" dirty="0"/>
              <a:t> </a:t>
            </a:r>
            <a:r>
              <a:rPr lang="en-US" sz="2000" b="0" dirty="0"/>
              <a:t>When disaster occurs, stay calm and follow the training.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5BF5C-0B2F-3027-D0DF-8AE4F94F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242" y="-681487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5E3FD-072D-E3DF-506D-5009FC35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9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2FE1-EC01-E76F-2AFB-010225D0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923026"/>
            <a:ext cx="6400800" cy="1604514"/>
          </a:xfrm>
        </p:spPr>
        <p:txBody>
          <a:bodyPr/>
          <a:lstStyle/>
          <a:p>
            <a:r>
              <a:rPr lang="en-US" dirty="0"/>
              <a:t>Community of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F7492-4C74-4DE4-5CFE-271D33FD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2527540"/>
            <a:ext cx="6400800" cy="2702828"/>
          </a:xfrm>
        </p:spPr>
        <p:txBody>
          <a:bodyPr/>
          <a:lstStyle/>
          <a:p>
            <a:r>
              <a:rPr lang="en-US" sz="2800" dirty="0"/>
              <a:t>Do you practice environmental emergencies in addition to fire drills? What emergencies have you practiced and how did you do it?</a:t>
            </a:r>
          </a:p>
        </p:txBody>
      </p:sp>
    </p:spTree>
    <p:extLst>
      <p:ext uri="{BB962C8B-B14F-4D97-AF65-F5344CB8AC3E}">
        <p14:creationId xmlns:p14="http://schemas.microsoft.com/office/powerpoint/2010/main" val="1275376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731520"/>
            <a:ext cx="6766560" cy="1920240"/>
          </a:xfrm>
        </p:spPr>
        <p:txBody>
          <a:bodyPr/>
          <a:lstStyle/>
          <a:p>
            <a:r>
              <a:rPr lang="en-US" dirty="0"/>
              <a:t>Life quality &amp; environmental safety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89781" y="146649"/>
            <a:ext cx="94890" cy="2467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does environmental safety have to do with quality of life?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089A-92D2-6A8D-88ED-BCCE2D619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466344"/>
            <a:ext cx="4169664" cy="1189928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94D14-CBBE-1ACE-E6DD-9FD4D33FC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102" y="1880557"/>
            <a:ext cx="7151298" cy="3269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Feeling safe, Being safe workbook and training videos</a:t>
            </a:r>
            <a:endParaRPr lang="en-US" dirty="0">
              <a:solidFill>
                <a:schemeClr val="accent6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https://www.dds.ca.gov/consumers/emergency-preparedness-consumer/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Positive Environment Checklist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https://drive.google.com/drive/folders/1rEgcElGkfoSGiLYMYHF34gwDSPyhwz1w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Click on number 14 (Session 11).  Go to page S21-23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9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6471-8569-F4B3-7CCC-446159A52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55276"/>
            <a:ext cx="5385816" cy="1863306"/>
          </a:xfrm>
        </p:spPr>
        <p:txBody>
          <a:bodyPr/>
          <a:lstStyle/>
          <a:p>
            <a:r>
              <a:rPr lang="en-US" dirty="0"/>
              <a:t>Next residential training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AD832-4CA6-ADAC-0487-BCA3BD3A0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4468" y="2268747"/>
            <a:ext cx="5236234" cy="2094025"/>
          </a:xfrm>
        </p:spPr>
        <p:txBody>
          <a:bodyPr/>
          <a:lstStyle/>
          <a:p>
            <a:r>
              <a:rPr lang="en-US" dirty="0"/>
              <a:t>August 16</a:t>
            </a:r>
            <a:r>
              <a:rPr lang="en-US" baseline="30000" dirty="0"/>
              <a:t>th</a:t>
            </a:r>
            <a:r>
              <a:rPr lang="en-US" dirty="0"/>
              <a:t> @ 10am</a:t>
            </a:r>
          </a:p>
          <a:p>
            <a:endParaRPr lang="en-US" dirty="0"/>
          </a:p>
          <a:p>
            <a:r>
              <a:rPr lang="en-US" dirty="0"/>
              <a:t>Successful Teaching including Positive Behavior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Life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Characteristics of a person’s life that include those things that the person feels are most important, like good friend, good health, and a safe and comfortable place to live. To some, this is what makes life worth living.</a:t>
            </a:r>
          </a:p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 flipV="1">
            <a:off x="-672860" y="0"/>
            <a:ext cx="310551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Key Words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</a:t>
            </a:r>
          </a:p>
          <a:p>
            <a:r>
              <a:rPr lang="en-US" dirty="0"/>
              <a:t>Friend</a:t>
            </a:r>
          </a:p>
          <a:p>
            <a:r>
              <a:rPr lang="en-US" dirty="0"/>
              <a:t>​Leisure</a:t>
            </a:r>
          </a:p>
          <a:p>
            <a:r>
              <a:rPr lang="en-US" dirty="0"/>
              <a:t>Individual Routines</a:t>
            </a:r>
          </a:p>
          <a:p>
            <a:r>
              <a:rPr lang="en-US" dirty="0"/>
              <a:t>​Natural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27631"/>
            <a:ext cx="6400800" cy="770511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2777706"/>
            <a:ext cx="6400800" cy="245266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Being a valued, full participant in the community, both giving to and benefitting from community life.</a:t>
            </a:r>
          </a:p>
          <a:p>
            <a:pPr algn="ctr"/>
            <a:endParaRPr lang="en-US" dirty="0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What does your agency do to promote inclusion?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D328-D98E-7182-2E40-509DFA41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00996"/>
            <a:ext cx="6400800" cy="836762"/>
          </a:xfrm>
        </p:spPr>
        <p:txBody>
          <a:bodyPr/>
          <a:lstStyle/>
          <a:p>
            <a:r>
              <a:rPr lang="en-US" dirty="0"/>
              <a:t>Leisure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EFC7-112F-C2DD-C609-4DC38BF93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2484408"/>
            <a:ext cx="6400800" cy="1768415"/>
          </a:xfrm>
        </p:spPr>
        <p:txBody>
          <a:bodyPr/>
          <a:lstStyle/>
          <a:p>
            <a:r>
              <a:rPr lang="en-US" dirty="0"/>
              <a:t>Free time for relaxation, fun and recreation. </a:t>
            </a:r>
          </a:p>
          <a:p>
            <a:endParaRPr lang="en-US" dirty="0"/>
          </a:p>
          <a:p>
            <a:r>
              <a:rPr lang="en-US" dirty="0"/>
              <a:t>What does your agency do to promote leisure activities?</a:t>
            </a:r>
          </a:p>
        </p:txBody>
      </p:sp>
    </p:spTree>
    <p:extLst>
      <p:ext uri="{BB962C8B-B14F-4D97-AF65-F5344CB8AC3E}">
        <p14:creationId xmlns:p14="http://schemas.microsoft.com/office/powerpoint/2010/main" val="312331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AC4FBB-01DB-2269-9546-5E321E3C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Areas to Consider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2AF87-C3EE-67BB-4124-10231254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CD8E-6ADC-2BFB-BD6A-1C16577FC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35115"/>
              </p:ext>
            </p:extLst>
          </p:nvPr>
        </p:nvGraphicFramePr>
        <p:xfrm>
          <a:off x="758825" y="942110"/>
          <a:ext cx="10671174" cy="2318326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4176581213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3160862259"/>
                    </a:ext>
                  </a:extLst>
                </a:gridCol>
              </a:tblGrid>
              <a:tr h="72361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Entertainment Locations and Attractions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Parks, playground, beach, museums, saw the big duck at the point, zoo, casinos, Dave and Buster’s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15981"/>
                  </a:ext>
                </a:extLst>
              </a:tr>
              <a:tr h="1594715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Relationship-Oriented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birthday parties, volunteer, being with friends, go to friend’s house, go on home visits, going out with aide and friends, being with boyfriend, movies with friends, parties, social events, socialize</a:t>
                      </a:r>
                    </a:p>
                    <a:p>
                      <a:pPr algn="l" fontAlgn="auto"/>
                      <a:endParaRPr lang="en-US" sz="1800" b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448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C86467-C1E8-C249-AFED-F2E9FC561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77902"/>
              </p:ext>
            </p:extLst>
          </p:nvPr>
        </p:nvGraphicFramePr>
        <p:xfrm>
          <a:off x="758825" y="3094182"/>
          <a:ext cx="10671174" cy="503383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3434978831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1902706469"/>
                    </a:ext>
                  </a:extLst>
                </a:gridCol>
              </a:tblGrid>
              <a:tr h="503383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Church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any response related to church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4826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B99A18-08D9-E4FC-508E-28E5F7892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74841"/>
              </p:ext>
            </p:extLst>
          </p:nvPr>
        </p:nvGraphicFramePr>
        <p:xfrm>
          <a:off x="758825" y="3639027"/>
          <a:ext cx="10671174" cy="1358972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128884332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3382334383"/>
                    </a:ext>
                  </a:extLst>
                </a:gridCol>
              </a:tblGrid>
              <a:tr h="21408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Unspecified Outdoor Activities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go/play/run outdoors, picking flowers, roaming around family farm, working outdoors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63032"/>
                  </a:ext>
                </a:extLst>
              </a:tr>
              <a:tr h="71889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Food and Drink Oriented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bakes, bakes cookies, cooking, dinners (eating), Dunkin Donuts, have a drink, snack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89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0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6F275-4FF8-FAC5-5582-8B3934A9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Areas to Consider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E09F2-D47C-D5A3-3E82-81414408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2B1CBB-771E-668B-E014-635ED57D9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11090"/>
              </p:ext>
            </p:extLst>
          </p:nvPr>
        </p:nvGraphicFramePr>
        <p:xfrm>
          <a:off x="758825" y="1089891"/>
          <a:ext cx="10671174" cy="1293091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1648413518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3153968202"/>
                    </a:ext>
                  </a:extLst>
                </a:gridCol>
              </a:tblGrid>
              <a:tr h="12930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Arts/Crafts/Creativity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arts and crafts, beading, coloring, crochet, does pottery plants, drawing, knits hats and scarves, makes bracelet bands and key chains, making jelly bracelets, painting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865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ED3BD3-DEFF-E676-F101-8F7E55C3C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69133"/>
              </p:ext>
            </p:extLst>
          </p:nvPr>
        </p:nvGraphicFramePr>
        <p:xfrm>
          <a:off x="758825" y="2382982"/>
          <a:ext cx="10671174" cy="701963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177676894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4093080932"/>
                    </a:ext>
                  </a:extLst>
                </a:gridCol>
              </a:tblGrid>
              <a:tr h="701963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Sensory Activities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likes tactile simulation, sensory activities, stimulation, taking a bath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05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FE4789-391F-0EF1-0096-1CC4C8931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4649"/>
              </p:ext>
            </p:extLst>
          </p:nvPr>
        </p:nvGraphicFramePr>
        <p:xfrm>
          <a:off x="758825" y="3084945"/>
          <a:ext cx="10671174" cy="1071419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2991916590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848787504"/>
                    </a:ext>
                  </a:extLst>
                </a:gridCol>
              </a:tblGrid>
              <a:tr h="1071419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Music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listening to music such as country music, gospel music, heavy metal music, rides in the car with music, singing, karaoke, dancing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221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FBF81B-1D34-3F5C-5B67-6A95DDAE9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59933"/>
              </p:ext>
            </p:extLst>
          </p:nvPr>
        </p:nvGraphicFramePr>
        <p:xfrm>
          <a:off x="758825" y="4218246"/>
          <a:ext cx="10671174" cy="640080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3057865962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673326589"/>
                    </a:ext>
                  </a:extLst>
                </a:gridCol>
              </a:tblGrid>
              <a:tr h="60036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Animal-Oriented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likes her pets, play with animals, play with the cat, rides horses, walking dogs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0923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D29512-B30B-044F-DB9E-0DB5D3EDA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57243"/>
              </p:ext>
            </p:extLst>
          </p:nvPr>
        </p:nvGraphicFramePr>
        <p:xfrm>
          <a:off x="758825" y="4858327"/>
          <a:ext cx="10671174" cy="1034474"/>
        </p:xfrm>
        <a:graphic>
          <a:graphicData uri="http://schemas.openxmlformats.org/drawingml/2006/table">
            <a:tbl>
              <a:tblPr/>
              <a:tblGrid>
                <a:gridCol w="5335587">
                  <a:extLst>
                    <a:ext uri="{9D8B030D-6E8A-4147-A177-3AD203B41FA5}">
                      <a16:colId xmlns:a16="http://schemas.microsoft.com/office/drawing/2014/main" val="3749952966"/>
                    </a:ext>
                  </a:extLst>
                </a:gridCol>
                <a:gridCol w="5335587">
                  <a:extLst>
                    <a:ext uri="{9D8B030D-6E8A-4147-A177-3AD203B41FA5}">
                      <a16:colId xmlns:a16="http://schemas.microsoft.com/office/drawing/2014/main" val="3049277402"/>
                    </a:ext>
                  </a:extLst>
                </a:gridCol>
              </a:tblGrid>
              <a:tr h="1034474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>
                          <a:effectLst/>
                        </a:rPr>
                        <a:t>Miscellaneous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attention, items of interest, getting dirty, role play, holiday stuff, playing with toys, travel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0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9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{AB4EB8E0-5694-4DFD-905B-68B96139155B}tf78438558_win32</Template>
  <TotalTime>137</TotalTime>
  <Words>1439</Words>
  <Application>Microsoft Office PowerPoint</Application>
  <PresentationFormat>Widescreen</PresentationFormat>
  <Paragraphs>191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Forte</vt:lpstr>
      <vt:lpstr>Google Sans</vt:lpstr>
      <vt:lpstr>Roboto</vt:lpstr>
      <vt:lpstr>Sabon Next LT</vt:lpstr>
      <vt:lpstr>Tenorite</vt:lpstr>
      <vt:lpstr>Wingdings</vt:lpstr>
      <vt:lpstr>Office Theme</vt:lpstr>
      <vt:lpstr>Life Quality &amp; Environmental Safety </vt:lpstr>
      <vt:lpstr>Federal Requirement 4: Independence</vt:lpstr>
      <vt:lpstr>Federal Requirement 10: Accessibility</vt:lpstr>
      <vt:lpstr>Life Quality</vt:lpstr>
      <vt:lpstr>Key Words</vt:lpstr>
      <vt:lpstr>inclusion</vt:lpstr>
      <vt:lpstr>Leisure</vt:lpstr>
      <vt:lpstr>PowerPoint Presentation</vt:lpstr>
      <vt:lpstr>PowerPoint Presentation</vt:lpstr>
      <vt:lpstr>Friend</vt:lpstr>
      <vt:lpstr>Kinds of friendships</vt:lpstr>
      <vt:lpstr>Types of friendships</vt:lpstr>
      <vt:lpstr>Natural support</vt:lpstr>
      <vt:lpstr>How to build natural supports</vt:lpstr>
      <vt:lpstr>Individual routines</vt:lpstr>
      <vt:lpstr>Things to consider</vt:lpstr>
      <vt:lpstr>The quality, not the longevity, of one’s life is what is most important.</vt:lpstr>
      <vt:lpstr>Environmental safety</vt:lpstr>
      <vt:lpstr>SAFETY AROUND THE HOUSE</vt:lpstr>
      <vt:lpstr>Create a safe environment</vt:lpstr>
      <vt:lpstr>Preventing Poisonings</vt:lpstr>
      <vt:lpstr>Accidental Poisoning</vt:lpstr>
      <vt:lpstr>Preventing Falls</vt:lpstr>
      <vt:lpstr>Causes of Falls</vt:lpstr>
      <vt:lpstr>Preventing Fires</vt:lpstr>
      <vt:lpstr>Community of practice</vt:lpstr>
      <vt:lpstr>Disaster Plans</vt:lpstr>
      <vt:lpstr>Wheelchair Safety</vt:lpstr>
      <vt:lpstr>Community of practice</vt:lpstr>
      <vt:lpstr>Environmental emergency</vt:lpstr>
      <vt:lpstr>Responding to Environmental Disaster</vt:lpstr>
      <vt:lpstr>Community of practice</vt:lpstr>
      <vt:lpstr>Life quality &amp; environmental safety </vt:lpstr>
      <vt:lpstr>Additional resources</vt:lpstr>
      <vt:lpstr>Next residential training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Quality &amp; Environmental Safety </dc:title>
  <dc:subject/>
  <dc:creator>LISA JO GAGE</dc:creator>
  <cp:lastModifiedBy>LISA JO GAGE</cp:lastModifiedBy>
  <cp:revision>24</cp:revision>
  <dcterms:created xsi:type="dcterms:W3CDTF">2023-07-24T23:41:18Z</dcterms:created>
  <dcterms:modified xsi:type="dcterms:W3CDTF">2023-07-25T01:58:33Z</dcterms:modified>
</cp:coreProperties>
</file>